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7"/>
  </p:notesMasterIdLst>
  <p:sldIdLst>
    <p:sldId id="256" r:id="rId2"/>
    <p:sldId id="266" r:id="rId3"/>
    <p:sldId id="268" r:id="rId4"/>
    <p:sldId id="282" r:id="rId5"/>
    <p:sldId id="283" r:id="rId6"/>
    <p:sldId id="284" r:id="rId7"/>
    <p:sldId id="289" r:id="rId8"/>
    <p:sldId id="307" r:id="rId9"/>
    <p:sldId id="287" r:id="rId10"/>
    <p:sldId id="290" r:id="rId11"/>
    <p:sldId id="308" r:id="rId12"/>
    <p:sldId id="294" r:id="rId13"/>
    <p:sldId id="295" r:id="rId14"/>
    <p:sldId id="296" r:id="rId15"/>
    <p:sldId id="297" r:id="rId16"/>
    <p:sldId id="293" r:id="rId17"/>
    <p:sldId id="298" r:id="rId18"/>
    <p:sldId id="313" r:id="rId19"/>
    <p:sldId id="311" r:id="rId20"/>
    <p:sldId id="316" r:id="rId21"/>
    <p:sldId id="270" r:id="rId22"/>
    <p:sldId id="273" r:id="rId23"/>
    <p:sldId id="271" r:id="rId24"/>
    <p:sldId id="269" r:id="rId25"/>
    <p:sldId id="285" r:id="rId26"/>
    <p:sldId id="305" r:id="rId27"/>
    <p:sldId id="315" r:id="rId28"/>
    <p:sldId id="306" r:id="rId29"/>
    <p:sldId id="288" r:id="rId30"/>
    <p:sldId id="309" r:id="rId31"/>
    <p:sldId id="304" r:id="rId32"/>
    <p:sldId id="303" r:id="rId33"/>
    <p:sldId id="302" r:id="rId34"/>
    <p:sldId id="314" r:id="rId35"/>
    <p:sldId id="318" r:id="rId36"/>
    <p:sldId id="299" r:id="rId37"/>
    <p:sldId id="312" r:id="rId38"/>
    <p:sldId id="300" r:id="rId39"/>
    <p:sldId id="301" r:id="rId40"/>
    <p:sldId id="310" r:id="rId41"/>
    <p:sldId id="257" r:id="rId42"/>
    <p:sldId id="317" r:id="rId43"/>
    <p:sldId id="272" r:id="rId44"/>
    <p:sldId id="280" r:id="rId45"/>
    <p:sldId id="260" r:id="rId4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89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/>
            <a:t>We studied the influence of mesoscale SST patterns on atmospheric variables</a:t>
          </a:r>
          <a:endParaRPr lang="en-US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/>
            <a:t>SST anomalies DO modify surface fluxes</a:t>
          </a:r>
          <a:endParaRPr lang="en-US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/>
            <a:t>SST anomalies DO NOT constrain MABL moisture, but RH</a:t>
          </a:r>
          <a:endParaRPr lang="en-US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/>
            <a:t>SSTs DO set the variability of LHF when Small-scales included</a:t>
          </a:r>
          <a:endParaRPr lang="en-US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31B8788-2FD2-4731-AC8E-101A4409AC4A}">
      <dgm:prSet/>
      <dgm:spPr/>
      <dgm:t>
        <a:bodyPr/>
        <a:lstStyle/>
        <a:p>
          <a:r>
            <a:rPr lang="it-IT"/>
            <a:t>Wind and moisture contribute the most to LHF variance at larger scales</a:t>
          </a:r>
          <a:endParaRPr lang="en-US"/>
        </a:p>
      </dgm:t>
    </dgm:pt>
    <dgm:pt modelId="{16618A6C-3B85-4C52-92B0-260B9538BE0D}" type="parTrans" cxnId="{2F3A8173-73E3-4B4D-8C4D-2D639AB15FF7}">
      <dgm:prSet/>
      <dgm:spPr/>
      <dgm:t>
        <a:bodyPr/>
        <a:lstStyle/>
        <a:p>
          <a:endParaRPr lang="en-US"/>
        </a:p>
      </dgm:t>
    </dgm:pt>
    <dgm:pt modelId="{FE6BB016-4913-4098-A843-6F5537CCDC96}" type="sibTrans" cxnId="{2F3A8173-73E3-4B4D-8C4D-2D639AB15FF7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2F3A8173-73E3-4B4D-8C4D-2D639AB15FF7}" srcId="{DE8FDF9D-2138-4BD8-9A18-4838A58DCAB4}" destId="{931B8788-2FD2-4731-AC8E-101A4409AC4A}" srcOrd="5" destOrd="0" parTransId="{16618A6C-3B85-4C52-92B0-260B9538BE0D}" sibTransId="{FE6BB016-4913-4098-A843-6F5537CCDC96}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6313A897-B24F-4C89-A05C-E9113B37C788}" type="presOf" srcId="{931B8788-2FD2-4731-AC8E-101A4409AC4A}" destId="{2FC29F81-A694-46D3-BEB2-9975383BE777}" srcOrd="0" destOrd="6" presId="urn:microsoft.com/office/officeart/2005/8/layout/process2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In the end …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We studied the influence of mesoscale SST patterns on atmospheric variables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modify surface fluxes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impact static stability and thus MABL turbulence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NOT constrain MABL moisture, but RH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SSTs DO set the variability of LHF when Small-scales included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Wind and moisture contribute the most to LHF variance at larger scales</a:t>
          </a:r>
          <a:endParaRPr lang="en-US" sz="1800" kern="120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16.1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 1 4760,'0'0'13327,"1"4"-13147,6 21-12,-2 1 0,4 41 0,-3-20-120,0 10 383,-7-48 252,-4-36-433,-23-140 442,33 186-4469,10 41 4120,-10-38-273,-1 0 1,-1 0 0,-1 1-1,-1 41 1,-1-56 2,-2 13 530,2-21-591,0 0 1,0 0 0,0 0-1,0 0 1,-1 0 0,1 0-1,0 0 1,0 0-1,0 0 1,0 1 0,0-1-1,0 0 1,0 0 0,0 0-1,0 0 1,-1 0 0,1 0-1,0 0 1,0 0 0,0 0-1,0 0 1,0 0-1,0 0 1,0 0 0,-1 0-1,1 0 1,0 0 0,0 0-1,0 0 1,0 0 0,0 0-1,0 0 1,0 0-1,-1 0 1,1 0 0,0-1-1,0 1 1,0 0 0,0 0-1,0 0 1,0 0 0,0 0-1,0 0 1,0 0-1,-1 0 1,1 0 0,0 0-1,0-1 1,0 1 0,0 0-1,0 0 1,0 0 0,0 0-1,0 0 1,0 0-1,0 0 1,0-1 0,0 1-1,0 0 1,0 0 0,0 0-1,0 0 1,0 0 0,0-1-1,-13-38 1122,5 16-1650,2 3 464,1 1 0,-5-38 1,6 36 112,0 13 861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29.5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3680,'0'0'11656,"1"5"-11576,8 36 304,-2 1 1,-2 0-1,0 65 1,-9-73-289,-6 23 340,10-54-259,-3-15-197,-2-159-45,0 108 178,5 61 197,0 24-289,11 28 0,-8-42-29,-1 0 0,0 0 0,0 1 0,0 13 0,-1-12-321,1-15-534,0-18-1803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20/10/2024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20/10/2024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20/10/2024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20/10/2024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53.png"/><Relationship Id="rId18" Type="http://schemas.openxmlformats.org/officeDocument/2006/relationships/customXml" Target="../ink/ink8.xml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customXml" Target="../ink/ink5.xml"/><Relationship Id="rId17" Type="http://schemas.openxmlformats.org/officeDocument/2006/relationships/image" Target="../media/image55.png"/><Relationship Id="rId2" Type="http://schemas.openxmlformats.org/officeDocument/2006/relationships/image" Target="../media/image460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customXml" Target="../ink/ink4.xml"/><Relationship Id="rId19" Type="http://schemas.openxmlformats.org/officeDocument/2006/relationships/image" Target="../media/image56.png"/><Relationship Id="rId4" Type="http://schemas.openxmlformats.org/officeDocument/2006/relationships/customXml" Target="../ink/ink1.xml"/><Relationship Id="rId9" Type="http://schemas.openxmlformats.org/officeDocument/2006/relationships/image" Target="../media/image51.png"/><Relationship Id="rId14" Type="http://schemas.openxmlformats.org/officeDocument/2006/relationships/customXml" Target="../ink/ink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90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861892" y="2210494"/>
            <a:ext cx="826730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  <a:endParaRPr lang="it-IT" sz="1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311557-DD7F-184C-D509-83EB513A559F}"/>
              </a:ext>
            </a:extLst>
          </p:cNvPr>
          <p:cNvSpPr txBox="1"/>
          <p:nvPr/>
        </p:nvSpPr>
        <p:spPr>
          <a:xfrm>
            <a:off x="902055" y="4479106"/>
            <a:ext cx="4795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Applied to </a:t>
            </a:r>
            <a:r>
              <a:rPr lang="it-IT" sz="2000" dirty="0" err="1"/>
              <a:t>unfiltered</a:t>
            </a:r>
            <a:r>
              <a:rPr lang="it-IT" sz="2000" dirty="0"/>
              <a:t> and </a:t>
            </a:r>
            <a:r>
              <a:rPr lang="it-IT" sz="2000" dirty="0" err="1"/>
              <a:t>filtered</a:t>
            </a:r>
            <a:r>
              <a:rPr lang="it-IT" sz="2000" dirty="0"/>
              <a:t> fields</a:t>
            </a:r>
          </a:p>
          <a:p>
            <a:endParaRPr lang="it-IT" sz="2000" dirty="0"/>
          </a:p>
          <a:p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4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7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C31C33-C551-0AF8-2C45-152DFB95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922110" y="4380664"/>
                <a:ext cx="4120179" cy="1754326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</a:t>
                </a:r>
                <a:r>
                  <a:rPr lang="it-IT" dirty="0" err="1"/>
                  <a:t>would</a:t>
                </a:r>
                <a:r>
                  <a:rPr lang="it-IT" dirty="0"/>
                  <a:t> saturate </a:t>
                </a:r>
                <a:r>
                  <a:rPr lang="it-IT" dirty="0" err="1"/>
                  <a:t>faster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</a:t>
                </a:r>
                <a:r>
                  <a:rPr lang="it-IT" dirty="0" err="1"/>
                  <a:t>heat</a:t>
                </a:r>
                <a:r>
                  <a:rPr lang="it-IT" dirty="0"/>
                  <a:t> up</a:t>
                </a:r>
              </a:p>
              <a:p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/>
                  <a:t> IS THEREFORE SET BY BALANCE BETWEEN ENTRAINMENT AND SURFACE FLUXES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2110" y="4380664"/>
                <a:ext cx="4120179" cy="1754326"/>
              </a:xfrm>
              <a:prstGeom prst="rect">
                <a:avLst/>
              </a:prstGeom>
              <a:blipFill>
                <a:blip r:embed="rId3"/>
                <a:stretch>
                  <a:fillRect l="-731" t="-338" r="-146" b="-3378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420471" y="365760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71" y="365760"/>
                <a:ext cx="8251115" cy="1032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398149" y="510436"/>
            <a:ext cx="290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Full LHF </a:t>
            </a:r>
            <a:r>
              <a:rPr lang="it-IT" sz="2400" b="1" dirty="0" err="1"/>
              <a:t>sensitivity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363791" y="6238540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963DDDF-6917-2536-8776-C40336AFB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8" y="1531461"/>
            <a:ext cx="5984347" cy="45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256189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/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∝  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956537" y="5984860"/>
                <a:ext cx="10537114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(ANOMALIES)!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37" y="5984860"/>
                <a:ext cx="1053711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860" y="1357229"/>
            <a:ext cx="56197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58B233-BCE0-25B8-EDD4-69180A09D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87" y="2187006"/>
            <a:ext cx="5477639" cy="430590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58D642-C0E4-BD1D-2433-93B34D9A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2" y="2187006"/>
            <a:ext cx="5193802" cy="4123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1839558" y="920888"/>
                <a:ext cx="9537448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Same for HFX…                                                                                     … 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evaluate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𝑆𝑆𝑇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r>
                  <a:rPr lang="it-IT" sz="36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58" y="920888"/>
                <a:ext cx="9537448" cy="918585"/>
              </a:xfrm>
              <a:prstGeom prst="rect">
                <a:avLst/>
              </a:prstGeom>
              <a:blipFill>
                <a:blip r:embed="rId4"/>
                <a:stretch>
                  <a:fillRect l="-5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3421625" y="148131"/>
            <a:ext cx="7826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 SENSITIVITIES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1701209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1580413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88159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229338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does SST contribute to shaping the spatial variability of LHF?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0272"/>
            <a:ext cx="2743200" cy="37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F6E8FE-BAF5-4F25-A070-95EFCE784FE8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4392830"/>
            <a:ext cx="65657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variances</a:t>
            </a:r>
            <a:r>
              <a:rPr lang="it-IT" sz="2400" b="1" dirty="0"/>
              <a:t> 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670825" y="430531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548414" y="5389769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2A002BF-7CF4-2C94-F6A3-5FC0F4F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F171BEA-6181-EC0E-762B-DFE186046AB6}"/>
              </a:ext>
            </a:extLst>
          </p:cNvPr>
          <p:cNvCxnSpPr/>
          <p:nvPr/>
        </p:nvCxnSpPr>
        <p:spPr>
          <a:xfrm>
            <a:off x="2424310" y="6037117"/>
            <a:ext cx="250420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62D4D91-900D-C73B-864F-824FBF8EEF67}"/>
              </a:ext>
            </a:extLst>
          </p:cNvPr>
          <p:cNvCxnSpPr/>
          <p:nvPr/>
        </p:nvCxnSpPr>
        <p:spPr>
          <a:xfrm>
            <a:off x="2424310" y="6733318"/>
            <a:ext cx="250420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173C99E8-A439-B234-CBA5-28D9580C6238}"/>
                  </a:ext>
                </a:extLst>
              </p14:cNvPr>
              <p14:cNvContentPartPr/>
              <p14:nvPr/>
            </p14:nvContentPartPr>
            <p14:xfrm>
              <a:off x="4135219" y="6058943"/>
              <a:ext cx="20880" cy="1094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173C99E8-A439-B234-CBA5-28D9580C62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9579" y="6023303"/>
                <a:ext cx="92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F0CE82D8-D42D-6556-D22B-982ED949C958}"/>
                  </a:ext>
                </a:extLst>
              </p14:cNvPr>
              <p14:cNvContentPartPr/>
              <p14:nvPr/>
            </p14:nvContentPartPr>
            <p14:xfrm>
              <a:off x="4134139" y="6697943"/>
              <a:ext cx="10080" cy="1191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F0CE82D8-D42D-6556-D22B-982ED949C9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8139" y="6661943"/>
                <a:ext cx="81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5A44909-C6C5-814A-C432-52C8CBFB8E74}"/>
                  </a:ext>
                </a:extLst>
              </p14:cNvPr>
              <p14:cNvContentPartPr/>
              <p14:nvPr/>
            </p14:nvContentPartPr>
            <p14:xfrm>
              <a:off x="4117939" y="6610463"/>
              <a:ext cx="26640" cy="146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5A44909-C6C5-814A-C432-52C8CBFB8E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81939" y="6574823"/>
                <a:ext cx="9828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0AD6377F-6AB7-4AF8-3659-6F4D2922344A}"/>
              </a:ext>
            </a:extLst>
          </p:cNvPr>
          <p:cNvGrpSpPr/>
          <p:nvPr/>
        </p:nvGrpSpPr>
        <p:grpSpPr>
          <a:xfrm>
            <a:off x="4106419" y="5937983"/>
            <a:ext cx="47880" cy="223560"/>
            <a:chOff x="4106419" y="5937983"/>
            <a:chExt cx="478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5B435888-AF79-72BB-0353-62CEAA03AFF9}"/>
                    </a:ext>
                  </a:extLst>
                </p14:cNvPr>
                <p14:cNvContentPartPr/>
                <p14:nvPr/>
              </p14:nvContentPartPr>
              <p14:xfrm>
                <a:off x="4115059" y="5968223"/>
                <a:ext cx="39240" cy="1933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5B435888-AF79-72BB-0353-62CEAA03AF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79419" y="5932583"/>
                  <a:ext cx="110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18BA53A-B4AB-8DA8-822B-F64CFAB80A08}"/>
                    </a:ext>
                  </a:extLst>
                </p14:cNvPr>
                <p14:cNvContentPartPr/>
                <p14:nvPr/>
              </p14:nvContentPartPr>
              <p14:xfrm>
                <a:off x="4106419" y="5937983"/>
                <a:ext cx="20520" cy="590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18BA53A-B4AB-8DA8-822B-F64CFAB80A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70419" y="5901983"/>
                  <a:ext cx="9216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CC6C6601-AF70-396C-45E2-4ED42A24E78D}"/>
                  </a:ext>
                </a:extLst>
              </p14:cNvPr>
              <p14:cNvContentPartPr/>
              <p14:nvPr/>
            </p14:nvContentPartPr>
            <p14:xfrm>
              <a:off x="2918059" y="6646463"/>
              <a:ext cx="32400" cy="1490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CC6C6601-AF70-396C-45E2-4ED42A24E7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82059" y="6610463"/>
                <a:ext cx="104040" cy="2206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7B87B87-D209-0D9A-203F-89263BB287E7}"/>
              </a:ext>
            </a:extLst>
          </p:cNvPr>
          <p:cNvSpPr txBox="1"/>
          <p:nvPr/>
        </p:nvSpPr>
        <p:spPr>
          <a:xfrm>
            <a:off x="3735921" y="6168383"/>
            <a:ext cx="911261" cy="369332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150km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7EE32BC-16BE-E938-25ED-2A486B546521}"/>
              </a:ext>
            </a:extLst>
          </p:cNvPr>
          <p:cNvSpPr txBox="1"/>
          <p:nvPr/>
        </p:nvSpPr>
        <p:spPr>
          <a:xfrm>
            <a:off x="2579063" y="6185700"/>
            <a:ext cx="745593" cy="369332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60km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0F85C8FE-D6E6-A0E1-8969-A614D9A673EE}"/>
                  </a:ext>
                </a:extLst>
              </p14:cNvPr>
              <p14:cNvContentPartPr/>
              <p14:nvPr/>
            </p14:nvContentPartPr>
            <p14:xfrm>
              <a:off x="4192627" y="5935387"/>
              <a:ext cx="886320" cy="1569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0F85C8FE-D6E6-A0E1-8969-A614D9A673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56627" y="5899387"/>
                <a:ext cx="9579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2DCCA260-8199-09FF-E3F7-8A71ECD23E2B}"/>
                  </a:ext>
                </a:extLst>
              </p14:cNvPr>
              <p14:cNvContentPartPr/>
              <p14:nvPr/>
            </p14:nvContentPartPr>
            <p14:xfrm>
              <a:off x="4219987" y="6664027"/>
              <a:ext cx="878400" cy="1558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2DCCA260-8199-09FF-E3F7-8A71ECD23E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4347" y="6628387"/>
                <a:ext cx="9500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CF0983CE-7655-2B6C-9607-A0075A5ADAA5}"/>
                  </a:ext>
                </a:extLst>
              </p14:cNvPr>
              <p14:cNvContentPartPr/>
              <p14:nvPr/>
            </p14:nvContentPartPr>
            <p14:xfrm>
              <a:off x="2301547" y="6661507"/>
              <a:ext cx="565560" cy="20736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CF0983CE-7655-2B6C-9607-A0075A5ADAA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65907" y="6625507"/>
                <a:ext cx="637200" cy="2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01" y="989704"/>
            <a:ext cx="5988797" cy="368142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A3BE80-7ED9-488E-C981-71FCD17B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989704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740047" y="256604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505609" y="5391906"/>
            <a:ext cx="11456895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 and it is still constrained by atmospheric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471063" y="4812692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063" y="4812692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774432" y="4699101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76BDB-3E72-406F-E10B-F97067F1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/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387843-E42B-5F19-571E-98178627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EBDFFE-3861-B002-5C1D-D548E8B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4458879" y="466864"/>
            <a:ext cx="51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INTRODUCING THE LOCAL SCALE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7A14D2-54DC-F953-D711-D7A65CD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9D3078-388A-6648-5EEB-550FFAC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6854AC-E314-29E1-395C-1A5FDBE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F58281-F0CD-96DA-5E3F-6463F921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311B335-0A9B-18B8-4F37-CD1DF85E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42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7" y="714625"/>
            <a:ext cx="5221224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   STATISTICAL ANALYSES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F6E8FE-BAF5-4F25-A070-95EFCE784FE8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906207" y="1598014"/>
            <a:ext cx="52857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9" y="563996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16188" y="2900975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899" r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183DF94-3229-0ADC-A75B-EA282F4229F0}"/>
              </a:ext>
            </a:extLst>
          </p:cNvPr>
          <p:cNvGrpSpPr/>
          <p:nvPr/>
        </p:nvGrpSpPr>
        <p:grpSpPr>
          <a:xfrm>
            <a:off x="582913" y="1246760"/>
            <a:ext cx="4660891" cy="628650"/>
            <a:chOff x="675567" y="1582662"/>
            <a:chExt cx="4660891" cy="6286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/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498" t="-2174" r="-346" b="-3260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28E778E-0D9D-47C2-DBDF-A5EE852F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0858" y="1582662"/>
              <a:ext cx="2895600" cy="628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blipFill>
                <a:blip r:embed="rId8"/>
                <a:stretch>
                  <a:fillRect l="-1017" t="-471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5989551" y="6231967"/>
            <a:ext cx="5823505" cy="646331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decorrelation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BF8EFF-F445-3867-687B-532B1EF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B9F156-D20B-172F-D9FE-FD7CDB4E6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183917"/>
            <a:ext cx="7189926" cy="44937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463668"/>
            <a:ext cx="718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3219450" y="5872521"/>
            <a:ext cx="608217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RH,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932128"/>
            <a:ext cx="6019904" cy="420038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9B195B-0809-C621-7A4C-349C77EC0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8" y="1150850"/>
            <a:ext cx="5677263" cy="375239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3129012" y="6159528"/>
            <a:ext cx="6288266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NET EXPORT OF MOISTURE AND CLOUD WATER FROM PBL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</TotalTime>
  <Words>1252</Words>
  <Application>Microsoft Office PowerPoint</Application>
  <PresentationFormat>Personalizzato</PresentationFormat>
  <Paragraphs>273</Paragraphs>
  <Slides>45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3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122</cp:revision>
  <dcterms:created xsi:type="dcterms:W3CDTF">2024-10-09T06:27:58Z</dcterms:created>
  <dcterms:modified xsi:type="dcterms:W3CDTF">2024-10-20T18:39:17Z</dcterms:modified>
</cp:coreProperties>
</file>